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41"/>
  </p:notesMasterIdLst>
  <p:sldIdLst>
    <p:sldId id="256" r:id="rId2"/>
    <p:sldId id="464" r:id="rId3"/>
    <p:sldId id="421" r:id="rId4"/>
    <p:sldId id="309" r:id="rId5"/>
    <p:sldId id="422" r:id="rId6"/>
    <p:sldId id="423" r:id="rId7"/>
    <p:sldId id="424" r:id="rId8"/>
    <p:sldId id="425" r:id="rId9"/>
    <p:sldId id="426" r:id="rId10"/>
    <p:sldId id="482" r:id="rId11"/>
    <p:sldId id="484" r:id="rId12"/>
    <p:sldId id="483" r:id="rId13"/>
    <p:sldId id="427" r:id="rId14"/>
    <p:sldId id="428" r:id="rId15"/>
    <p:sldId id="429" r:id="rId16"/>
    <p:sldId id="430" r:id="rId17"/>
    <p:sldId id="432" r:id="rId18"/>
    <p:sldId id="431" r:id="rId19"/>
    <p:sldId id="433" r:id="rId20"/>
    <p:sldId id="434" r:id="rId21"/>
    <p:sldId id="438" r:id="rId22"/>
    <p:sldId id="439" r:id="rId23"/>
    <p:sldId id="442" r:id="rId24"/>
    <p:sldId id="257" r:id="rId25"/>
    <p:sldId id="457" r:id="rId26"/>
    <p:sldId id="458" r:id="rId27"/>
    <p:sldId id="459" r:id="rId28"/>
    <p:sldId id="460" r:id="rId29"/>
    <p:sldId id="461" r:id="rId30"/>
    <p:sldId id="462" r:id="rId31"/>
    <p:sldId id="463" r:id="rId32"/>
    <p:sldId id="476" r:id="rId33"/>
    <p:sldId id="477" r:id="rId34"/>
    <p:sldId id="481" r:id="rId35"/>
    <p:sldId id="269" r:id="rId36"/>
    <p:sldId id="374" r:id="rId37"/>
    <p:sldId id="479" r:id="rId38"/>
    <p:sldId id="389" r:id="rId39"/>
    <p:sldId id="480" r:id="rId4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ПMO" lastIdx="1" clrIdx="0">
    <p:extLst>
      <p:ext uri="{19B8F6BF-5375-455C-9EA6-DF929625EA0E}">
        <p15:presenceInfo xmlns:p15="http://schemas.microsoft.com/office/powerpoint/2012/main" userId="Пользователь Microsoft Offi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81270"/>
  </p:normalViewPr>
  <p:slideViewPr>
    <p:cSldViewPr snapToGrid="0" snapToObjects="1">
      <p:cViewPr varScale="1">
        <p:scale>
          <a:sx n="69" d="100"/>
          <a:sy n="69" d="100"/>
        </p:scale>
        <p:origin x="13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2ADB2-7A45-B34A-8A5F-5D556F281221}" type="datetimeFigureOut">
              <a:rPr lang="ru-RU" smtClean="0"/>
              <a:t>02.05.2019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C48D2-3940-7C45-8E8D-AED4161E4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20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Решающие деревья — это семейство алгоритмов, которое очень сильно отличается от линейных моделей̆, но в то же время играет важную роль в машинном обучении.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200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решается задача классификации с двумя признаками и тремя классами.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решающее дерево может очень неплохо отделить каждый̆ класс от всех остальных.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разделяющая поверхность каждого класса кусочно-постоянная, и при этом каждая сторона поверхности параллельна оси координат, так как каждое условие сравнивает значение равно одного признака с порогом.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646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то же время решающее дерево вполне может переобучиться: его можно сделать настолько глубоким, что каждый̆ лист решающего дерева будет соответствовать ровно одному объекту обучающей̆ выборки.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случае, если записать в каждом листе ответ соответствующего объекта, на обучающей̆ выборке получается нулевая ошибка.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Дерево получается явно переобученным.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пример такого дерева: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дерево идеально отделило синий̆ от красного класса, но разделяющая поверхность получилась безумно сложной̆ — видно, что этот алгоритм переобучился и от него не будет никакой̆ пользы на тестовой̆ выборке.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5460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решается задача регрессии с одним признаком, по которому нужно восстановить значение целевой̆ переменной̆.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очень глубокое дерево восстанавливает зависимость примерно так: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Восстановленная зависимость будет кусочно-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постояннои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̆, но в целом будет иметь неплохое качество.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1387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увеличении глубины дерева получившаяся функция будет иметь следующий̆ вид: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дерево подогнулось под выбросы и его качество уже будет не таким хорошим.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Дерево переобучилось из-за того, что его глубина слишком большая.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523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мы с вами узнали, что такое решающее дерево, и поговорили о том, что оно последовательно проверяет простые условия и приходит в тот или иной лист, где записан прогноз. </a:t>
            </a:r>
          </a:p>
          <a:p>
            <a:r>
              <a:rPr lang="ru-RU" dirty="0"/>
              <a:t>Деревья интерпретируемы, но при этом позволяют восстанавливать очень сложные зависимости. </a:t>
            </a:r>
          </a:p>
          <a:p>
            <a:r>
              <a:rPr lang="ru-RU" dirty="0"/>
              <a:t>Из-за этого они довольно легко переобучаются под обучающую выборку. </a:t>
            </a:r>
          </a:p>
          <a:p>
            <a:r>
              <a:rPr lang="ru-RU" dirty="0"/>
              <a:t>Далее мы продолжим разговор о решающих деревьях и обсудим, как именно можно их обучать.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580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данном разделе будет рассмотрен вопрос, как строить решающие деревья и как обучать их по конкретной̆ выборке.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5244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Ранее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было показано, что решающие деревья очень легко переобучаются.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том числе можно построить дерево, у которого каждый̆ лист будет соответствовать одному объекту обучающей̆ выборки.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дерево строит очень-очень сложную разделяющую поверхность и, очевидно, переобучено.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214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 всегда можно построить такое дерево, которое не ошибается на обучающей̆ выборке и будет переобученным, имеет смысл искать минимальное (например, с минимальным числом листьев) дерево из имеющих нулевую ошибку.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Но, к сожалению, задача отыскания такого дерева –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полная, то есть ее невозможно решить за разумное время.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252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машинном обучении применяется жадный̆ способ построения решающего дерева от корня к листьям.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Сначала выбирается корень, который̆ разбивает выборку на две.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Затем разбивается каждый̆ из потомков этого корня и так далее.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Дерево ветвится до тех пор, пока этого не будет достаточно.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764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Такой̆ процесс рано или поздно должен остановиться, и очередная дочерняя вершина будет объявлена листком, а не разделена пополам.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момент определяется критерием остановки.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Существует много различных вариантов критерия остановки: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Если в вершину попал только один объект обучающей̆ выборки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Если все объекты принадлежат одному классу (в задачах классификации), дальше разбивать не имеет смысла.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Можно также останавливать разбиение, если глубина дерева достигла определенного значения.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Возможные критерии останова будут обсуждаться позднее.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53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Необходимо провести медицинскую диагностику. Врач, который̆ проводит эту диагностику, знает только 2 заболевания — ангина и грипп.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сначала он спрашивает, какая температура у пациента.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она меньше 37 градусов, он заключает, что пациент здоров, в ином случае — переходит к следующему вопросу, а именно, спрашивает, болит ли у пациента горло.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оно болит, врач ставит диагноз ангина, в ином случае — грипп.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5423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какая-то вершина не была поделена, а была объявлена листом, нужно определить прогноз, который̆ будет содержаться в данном листе.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этот лист попала некоторая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подвыборка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исходной̆ обучающей̆ выборки и требуется выбрать такой̆ прогноз, который̆ будет оптимален для данной̆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подвыборки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задаче регрессии, если функционал — среднеквадратичная ошибка, оптимально давать средний̆ ответ по этой̆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подвыборке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…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задаче классификации оптимально возвращать тот класс, который̆ наиболее популярен среди объектов 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m: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…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558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обсудили, что решающие деревья удобно строить жадно – от корня к листьям, при этом конкретное разбиение в каждой вершине выбирается, исходя из некого критерия ошибки, о котором будем говорить позже. </a:t>
            </a:r>
          </a:p>
          <a:p>
            <a:r>
              <a:rPr lang="ru-RU" dirty="0"/>
              <a:t>Также нужно задать некоторый критерий останова, который определяет, следует ли данную вершину разбивать дальше или же уже можно сделать ее листом. </a:t>
            </a:r>
          </a:p>
          <a:p>
            <a:r>
              <a:rPr lang="ru-RU" dirty="0"/>
              <a:t>Также мы обсудили, как именно выбирать прогнозы в листьях, в задачах классификации и регрессии. </a:t>
            </a:r>
          </a:p>
          <a:p>
            <a:r>
              <a:rPr lang="ru-RU" dirty="0"/>
              <a:t>В следующей части мы продолжим разговор и поговорим о том, как задавать критерии ошибки.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199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речь пойдёт о способах борьбы с переобучением деревьев, а именно о критериях останова и стрижке деревьев.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818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Критерий останова используется, чтобы принять решение: разбивать вершину дальше или сделать листовой̆.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Худший̆ случай решающего дерева — такое, в котором каждый̆ лист соответствует своему объекту обучающей̆ выборки.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дерево будет максимально переобученным и не будет обобщать информацию, полученную из обучающей̆ выборки.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Грамотно подобранный̆ критерия останова позволяет бороться с переобучением.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2370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Самый̆ простой критерий останова проверяет, все ли объекты в вершине относятся к одному классу.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 такой̆ критерий останова может быть использован только в случае простых выборок, так как для сложных он остановится только тогда, когда в каждом листе останется примерно по одному объекту. </a:t>
            </a:r>
            <a:endParaRPr lang="ru-RU" dirty="0"/>
          </a:p>
          <a:p>
            <a:r>
              <a:rPr lang="ru-RU" dirty="0"/>
              <a:t>ВОПРОС: какие способы предложите вы?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845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Гораздо более устойчивый̆ и полезный̆ критерий проверяет, сколько объектов оказалось в вершине, и разбиение продолжается, если это число больше, чем некоторое выбранное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Соответственно, если в вершину попало ≤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объектов, она становится листовой̆.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Параметр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подбирать.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Случай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= 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является худшим случаем, описанным выше.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выбирать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так, чтобы по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объектам, которые попали в вершину, можно было устойчиво построить прогноз.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Существует рекомендация, что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брать равным 5.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5929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Еще один критерий, гораздо более грубый̆, заключается в ограничении на глубину дерева.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критерий хорошо себя зарекомендовал при построении композиций, когда много решающих деревьев объединяют в один сложный̆ алгоритм.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подход мы рассмотрим позже.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0327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Существует и другой̆ подход к борьбе с переобучением деревьев — стрижка.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 заключается в том, что сначала строится решающее дерево максимальной̆ сложности и глубины, до тех пор, пока в каждой̆ вершине не окажется по 1 объекту обучающей̆ выборки.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этого начинается «стрижка», то есть удаление листьев в этом дереве по определенному критерию.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можно стричь до тех пор, пока улучшается качество некоторой̆ отложенной̆ выборки.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Существует мнение, и это подкреплено многими экспериментами, что стрижка работает гораздо лучше, чем простые критерии, о которых говорилось раньше.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782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то же время стрижка — это довольно трудоемкая процедура.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она может требовать вычисления качества дерева на некоторой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валидационной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выборке на каждом шаге, что может быть очень сложно.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самом деле, сами по себе деревья на сегодняшний̆ день почти не используются, они бывают нужны только для построения композиции и объединения большого числа деревьев в один алгоритм.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случае с композициями такие сложные подходы к борьбе с переобучением уже не нужны, так как достаточно простых критериев останова, ограничения на глубину дерева или на число объектов в листе.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621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мы с вами обсудили, что деревья сами по себе получаются переобученные и зачастую нужно бороться с их переобучением. </a:t>
            </a:r>
            <a:endParaRPr lang="en-US" dirty="0"/>
          </a:p>
          <a:p>
            <a:r>
              <a:rPr lang="ru-RU" dirty="0"/>
              <a:t>К этому есть два подхода. </a:t>
            </a:r>
            <a:endParaRPr lang="en-US" dirty="0"/>
          </a:p>
          <a:p>
            <a:r>
              <a:rPr lang="ru-RU" dirty="0"/>
              <a:t>Первый — использование простых критериев</a:t>
            </a:r>
            <a:r>
              <a:rPr lang="en-US" dirty="0"/>
              <a:t> </a:t>
            </a:r>
            <a:r>
              <a:rPr lang="ru-RU" dirty="0"/>
              <a:t>останова, таких как: ограничение на глубину дерева или ограничение на число объектов в каждом листе дерева. </a:t>
            </a:r>
            <a:endParaRPr lang="en-US" dirty="0"/>
          </a:p>
          <a:p>
            <a:r>
              <a:rPr lang="ru-RU" dirty="0"/>
              <a:t>Также есть подход, который называется стрижкой деревьев, который дает более высокое качество, но при этом гораздо более сложный в применении. </a:t>
            </a:r>
            <a:endParaRPr lang="en-US" dirty="0"/>
          </a:p>
          <a:p>
            <a:r>
              <a:rPr lang="ru-RU" dirty="0"/>
              <a:t>В следующей части мы поговорим о том, как использовать категориальные признаки в решающих деревьях.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450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Другой̆ пример — для известной̆ задачи определения того, выживет или не выживет тот или иной̆ пассажир Титаника. Задача очень неплохо решается следующим решающим деревом: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первую очередь спрашивается пол пассажира. Если это женщина, то решающее дерево сразу заявляет, что она выживает, и этот ответ верен в 73% случаев, и так далее.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43672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06990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691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были рассмотрены два примера решающих деревьев, которые представляли собой̆ бинарные деревья, в каждой̆ внутренней̆ вершине записано условие, а в каждом листе дерева — прогноз.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Строго говоря, не обязательно решающее дерево должно быть бинарным, но как правило используются именно бинарные.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472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Условия во внутренних вершинах выбираются крайне простыми.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Наиболее частый̆ вариант — проверить, лежит ли значение некоторого признака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левее, чем заданный̆ порог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t: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≤ t]. </a:t>
            </a:r>
            <a:endParaRPr lang="en-US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очень простое условие, которое зависит всего от одного признака, но его достаточно, чтобы решать многие сложные задачи. 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599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Прогноз в листе является вещественным числом, если решается задача регрессии.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же решается задача классификации, то в качестве прогноза выступает или класс, или распределение вероятностей̆ классов.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238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решается задача классификации с двумя признаками и тремя классами.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решающее дерево может очень неплохо отделить каждый̆ класс от всех остальных.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разделяющая поверхность каждого класса кусочно-постоянная, и при этом каждая сторона поверхности параллельна оси координат, так как каждое условие сравнивает значение равно одного признака с порогом.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538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решается задача классификации с двумя признаками и тремя классами.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решающее дерево может очень неплохо отделить каждый̆ класс от всех остальных.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разделяющая поверхность каждого класса кусочно-постоянная, и при этом каждая сторона поверхности параллельна оси координат, так как каждое условие сравнивает значение равно одного признака с порогом.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786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решается задача классификации с двумя признаками и тремя классами.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решающее дерево может очень неплохо отделить каждый̆ класс от всех остальных.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разделяющая поверхность каждого класса кусочно-постоянная, и при этом каждая сторона поверхности параллельна оси координат, так как каждое условие сравнивает значение равно одного признака с порогом.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202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02.05.2019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61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02.05.2019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49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02.05.2019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1901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02.05.2019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31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02.05.2019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952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02.05.2019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245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02.05.2019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85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02.05.2019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02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02.05.2019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11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02.05.2019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21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02.05.2019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348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FC0CA-A5A5-5C4F-9C62-362105FE63C0}" type="datetimeFigureOut">
              <a:rPr lang="ru-RU" smtClean="0"/>
              <a:t>02.05.2019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16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i-academy/students/kits/ai-501" TargetMode="External"/><Relationship Id="rId2" Type="http://schemas.openxmlformats.org/officeDocument/2006/relationships/hyperlink" Target="https://software.intel.com/en-us/ai-academy/students/kits/machine-learning-5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t.ly/1bCmE3Z" TargetMode="External"/><Relationship Id="rId4" Type="http://schemas.openxmlformats.org/officeDocument/2006/relationships/hyperlink" Target="https://software.intel.com/en-us/ai-academy/students/kits/deep-learning-501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3A466-28C1-1542-87FC-2D3E89281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2DCCDE-EC81-D843-93B9-712292AC2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Decision Trees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229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Классификация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03" y="1674000"/>
            <a:ext cx="8526793" cy="490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08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Классификация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16" y="1674000"/>
            <a:ext cx="7528567" cy="507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07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9054000" cy="1129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Классификация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46" y="1219200"/>
            <a:ext cx="74009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58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Классификация. Переобучение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780" t="22466" r="30971" b="5069"/>
          <a:stretch/>
        </p:blipFill>
        <p:spPr>
          <a:xfrm>
            <a:off x="2160000" y="1800000"/>
            <a:ext cx="5266080" cy="4968000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727895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Регрессия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80" t="22464" r="16785" b="14492"/>
          <a:stretch/>
        </p:blipFill>
        <p:spPr>
          <a:xfrm>
            <a:off x="900000" y="1799999"/>
            <a:ext cx="7423452" cy="4968000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693465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Регрессия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ru-RU" dirty="0">
                <a:solidFill>
                  <a:schemeClr val="bg1"/>
                </a:solidFill>
              </a:rPr>
              <a:t>Переобучение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80" t="22464" r="16785" b="14492"/>
          <a:stretch/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4019751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Резюме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245" t="22823" r="16221" b="14132"/>
          <a:stretch/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879442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</a:p>
          <a:p>
            <a:r>
              <a:rPr lang="ru-RU" sz="4000" dirty="0">
                <a:solidFill>
                  <a:srgbClr val="FFFF00"/>
                </a:solidFill>
              </a:rPr>
              <a:t>Обучение решающих деревьев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Критерии </a:t>
            </a:r>
            <a:r>
              <a:rPr lang="ru-RU" dirty="0">
                <a:solidFill>
                  <a:schemeClr val="bg1"/>
                </a:solidFill>
              </a:rPr>
              <a:t>останова и стрижка деревьев</a:t>
            </a:r>
          </a:p>
          <a:p>
            <a:r>
              <a:rPr lang="ru-RU" dirty="0">
                <a:solidFill>
                  <a:schemeClr val="bg1"/>
                </a:solidFill>
              </a:rPr>
              <a:t>Решающие деревья и категориальные признаки</a:t>
            </a:r>
          </a:p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667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Переобучение деревьев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873" t="24640" r="28551" b="12316"/>
          <a:stretch/>
        </p:blipFill>
        <p:spPr>
          <a:xfrm>
            <a:off x="2160000" y="1800000"/>
            <a:ext cx="5196414" cy="4968000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448406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Переобучение деревьев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80" t="22464" r="16785" b="14492"/>
          <a:stretch/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950605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</a:p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Критерии </a:t>
            </a:r>
            <a:r>
              <a:rPr lang="ru-RU" dirty="0">
                <a:solidFill>
                  <a:schemeClr val="bg1"/>
                </a:solidFill>
              </a:rPr>
              <a:t>останова и стрижка деревьев</a:t>
            </a:r>
          </a:p>
          <a:p>
            <a:r>
              <a:rPr lang="ru-RU" dirty="0">
                <a:solidFill>
                  <a:schemeClr val="bg1"/>
                </a:solidFill>
              </a:rPr>
              <a:t>Решающие деревья и категориальные признаки</a:t>
            </a:r>
          </a:p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856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Жадное построение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79" t="22464" r="16786" b="14492"/>
          <a:stretch/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710867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останова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80" t="22464" r="16785" b="14492"/>
          <a:stretch/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932706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5" t="22464" r="12147" b="31756"/>
          <a:stretch/>
        </p:blipFill>
        <p:spPr>
          <a:xfrm>
            <a:off x="631861" y="3285614"/>
            <a:ext cx="6160825" cy="282039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6680" t="22464" r="11667" b="22039"/>
          <a:stretch/>
        </p:blipFill>
        <p:spPr>
          <a:xfrm>
            <a:off x="631861" y="962388"/>
            <a:ext cx="6572807" cy="3595576"/>
          </a:xfrm>
          <a:solidFill>
            <a:schemeClr val="accent1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Ответ в листе</a:t>
            </a:r>
          </a:p>
        </p:txBody>
      </p:sp>
    </p:spTree>
    <p:extLst>
      <p:ext uri="{BB962C8B-B14F-4D97-AF65-F5344CB8AC3E}">
        <p14:creationId xmlns:p14="http://schemas.microsoft.com/office/powerpoint/2010/main" val="76943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Резюме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81" t="22464" r="14737" b="14492"/>
          <a:stretch/>
        </p:blipFill>
        <p:spPr>
          <a:xfrm>
            <a:off x="720000" y="1800000"/>
            <a:ext cx="7651862" cy="4968000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762386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</a:p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</a:p>
          <a:p>
            <a:r>
              <a:rPr lang="ru-RU" sz="3800" dirty="0" smtClean="0">
                <a:solidFill>
                  <a:srgbClr val="FFFF00"/>
                </a:solidFill>
              </a:rPr>
              <a:t>Критерии </a:t>
            </a:r>
            <a:r>
              <a:rPr lang="ru-RU" sz="3800" dirty="0">
                <a:solidFill>
                  <a:srgbClr val="FFFF00"/>
                </a:solidFill>
              </a:rPr>
              <a:t>останова и стрижка деревьев</a:t>
            </a:r>
          </a:p>
          <a:p>
            <a:r>
              <a:rPr lang="ru-RU" dirty="0">
                <a:solidFill>
                  <a:schemeClr val="bg1"/>
                </a:solidFill>
              </a:rPr>
              <a:t>Решающие деревья и категориальные признаки</a:t>
            </a:r>
          </a:p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689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останова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253" t="22258" r="13629" b="14698"/>
          <a:stretch/>
        </p:blipFill>
        <p:spPr>
          <a:xfrm>
            <a:off x="720000" y="1800000"/>
            <a:ext cx="7823172" cy="4968000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861071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останова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398" t="22464" r="13484" b="14492"/>
          <a:stretch/>
        </p:blipFill>
        <p:spPr>
          <a:xfrm>
            <a:off x="720000" y="1800000"/>
            <a:ext cx="7823172" cy="4968000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4037215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останова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398" t="22464" r="13484" b="14492"/>
          <a:stretch/>
        </p:blipFill>
        <p:spPr>
          <a:xfrm>
            <a:off x="720000" y="1800000"/>
            <a:ext cx="7823172" cy="4968000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700770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Критерий останова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398" t="22464" r="13484" b="14492"/>
          <a:stretch/>
        </p:blipFill>
        <p:spPr>
          <a:xfrm>
            <a:off x="720000" y="1800000"/>
            <a:ext cx="7823172" cy="4968000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426449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Стрижка деревьев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399" t="22464" r="12748" b="14492"/>
          <a:stretch/>
        </p:blipFill>
        <p:spPr>
          <a:xfrm>
            <a:off x="720000" y="1800000"/>
            <a:ext cx="7848000" cy="4932000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724072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sz="4000" dirty="0">
                <a:solidFill>
                  <a:srgbClr val="FFFF00"/>
                </a:solidFill>
              </a:rPr>
              <a:t>Решающие деревья. Идея</a:t>
            </a:r>
          </a:p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Критерии </a:t>
            </a:r>
            <a:r>
              <a:rPr lang="ru-RU" dirty="0">
                <a:solidFill>
                  <a:schemeClr val="bg1"/>
                </a:solidFill>
              </a:rPr>
              <a:t>останова и стрижка деревьев</a:t>
            </a:r>
          </a:p>
          <a:p>
            <a:r>
              <a:rPr lang="ru-RU" dirty="0">
                <a:solidFill>
                  <a:schemeClr val="bg1"/>
                </a:solidFill>
              </a:rPr>
              <a:t>Решающие деревья и категориальные признаки</a:t>
            </a:r>
          </a:p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87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Стрижка деревьев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973" t="22626" r="11851" b="13867"/>
          <a:stretch/>
        </p:blipFill>
        <p:spPr>
          <a:xfrm>
            <a:off x="720001" y="1800000"/>
            <a:ext cx="7994483" cy="4968000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428555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Критерии останова и стрижка деревьев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Резюме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179" t="22258" r="13167" b="14698"/>
          <a:stretch/>
        </p:blipFill>
        <p:spPr>
          <a:xfrm>
            <a:off x="720001" y="1800000"/>
            <a:ext cx="7994483" cy="4968000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695061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</a:p>
          <a:p>
            <a:r>
              <a:rPr lang="ru-RU" dirty="0">
                <a:solidFill>
                  <a:schemeClr val="bg1"/>
                </a:solidFill>
              </a:rPr>
              <a:t>Обучение решающих деревьев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Критерии </a:t>
            </a:r>
            <a:r>
              <a:rPr lang="ru-RU" dirty="0">
                <a:solidFill>
                  <a:schemeClr val="bg1"/>
                </a:solidFill>
              </a:rPr>
              <a:t>останова и стрижка деревьев</a:t>
            </a:r>
          </a:p>
          <a:p>
            <a:r>
              <a:rPr lang="ru-RU" sz="4000" dirty="0" smtClean="0">
                <a:solidFill>
                  <a:srgbClr val="FFFF00"/>
                </a:solidFill>
              </a:rPr>
              <a:t>Решающие </a:t>
            </a:r>
            <a:r>
              <a:rPr lang="ru-RU" sz="4000" dirty="0">
                <a:solidFill>
                  <a:srgbClr val="FFFF00"/>
                </a:solidFill>
              </a:rPr>
              <a:t>деревья в </a:t>
            </a:r>
            <a:r>
              <a:rPr lang="en-US" sz="4000" dirty="0" err="1">
                <a:solidFill>
                  <a:srgbClr val="FFFF00"/>
                </a:solidFill>
              </a:rPr>
              <a:t>scikit</a:t>
            </a:r>
            <a:r>
              <a:rPr lang="en-US" sz="4000" dirty="0">
                <a:solidFill>
                  <a:srgbClr val="FFFF00"/>
                </a:solidFill>
              </a:rPr>
              <a:t>-learn</a:t>
            </a:r>
            <a:endParaRPr lang="ru-RU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56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8712" b="8257"/>
          <a:stretch/>
        </p:blipFill>
        <p:spPr>
          <a:xfrm>
            <a:off x="90000" y="1810160"/>
            <a:ext cx="8964000" cy="3673287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09895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71305" y="1690146"/>
            <a:ext cx="874228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1600" b="1" dirty="0" err="1">
                <a:latin typeface="+mj-lt"/>
              </a:rPr>
              <a:t>max_depth</a:t>
            </a:r>
            <a:r>
              <a:rPr lang="ru-RU" sz="1600" b="1" dirty="0">
                <a:latin typeface="+mj-lt"/>
              </a:rPr>
              <a:t>:</a:t>
            </a:r>
            <a:r>
              <a:rPr lang="ru-RU" sz="1600" dirty="0">
                <a:latin typeface="+mj-lt"/>
              </a:rPr>
              <a:t> максимальная глубина дерева — точка, на которой останавливается разбиение узлов. Это похоже на выбор максимального количества слоев в глубокой нейронной сети. Меньшее количество сделает модель быстрой, но не точной. Большее количество увеличивает точность, но создает риски переобучения и замедляет процесс</a:t>
            </a:r>
            <a:r>
              <a:rPr lang="ru-RU" sz="1600" dirty="0" smtClean="0">
                <a:latin typeface="+mj-lt"/>
              </a:rPr>
              <a:t>.</a:t>
            </a:r>
            <a:endParaRPr lang="en-US" sz="1600" dirty="0" smtClean="0">
              <a:latin typeface="+mj-lt"/>
            </a:endParaRPr>
          </a:p>
          <a:p>
            <a:endParaRPr lang="ru-RU" sz="16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 err="1">
                <a:latin typeface="+mj-lt"/>
              </a:rPr>
              <a:t>min_samples_split</a:t>
            </a:r>
            <a:r>
              <a:rPr lang="ru-RU" sz="1600" b="1" dirty="0">
                <a:latin typeface="+mj-lt"/>
              </a:rPr>
              <a:t>: </a:t>
            </a:r>
            <a:r>
              <a:rPr lang="ru-RU" sz="1600" dirty="0">
                <a:latin typeface="+mj-lt"/>
              </a:rPr>
              <a:t>необходимое минимальное количество выборок для разбиения узлов. Мы уже обсуждали это выше вместе с тем, как настроить высокое значение, чтобы минимизировать переобучение</a:t>
            </a:r>
            <a:r>
              <a:rPr lang="ru-RU" sz="1600" dirty="0" smtClean="0">
                <a:latin typeface="+mj-lt"/>
              </a:rPr>
              <a:t>.</a:t>
            </a:r>
            <a:endParaRPr lang="en-US" sz="1600" dirty="0" smtClean="0">
              <a:latin typeface="+mj-lt"/>
            </a:endParaRPr>
          </a:p>
          <a:p>
            <a:endParaRPr lang="ru-RU" sz="16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 err="1">
                <a:latin typeface="+mj-lt"/>
              </a:rPr>
              <a:t>max_features</a:t>
            </a:r>
            <a:r>
              <a:rPr lang="ru-RU" sz="1600" b="1" dirty="0">
                <a:latin typeface="+mj-lt"/>
              </a:rPr>
              <a:t>: </a:t>
            </a:r>
            <a:r>
              <a:rPr lang="ru-RU" sz="1600" dirty="0">
                <a:latin typeface="+mj-lt"/>
              </a:rPr>
              <a:t>число признаков для поиска лучшей точки для разбиения. Чем больше число, тем лучше результат. Но в этом случае обучение займет больше времени</a:t>
            </a:r>
            <a:r>
              <a:rPr lang="ru-RU" sz="1600" dirty="0" smtClean="0">
                <a:latin typeface="+mj-lt"/>
              </a:rPr>
              <a:t>.</a:t>
            </a:r>
            <a:endParaRPr lang="en-US" sz="1600" dirty="0" smtClean="0">
              <a:latin typeface="+mj-lt"/>
            </a:endParaRPr>
          </a:p>
          <a:p>
            <a:endParaRPr lang="ru-RU" sz="16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 err="1">
                <a:latin typeface="+mj-lt"/>
              </a:rPr>
              <a:t>min_impurity_split</a:t>
            </a:r>
            <a:r>
              <a:rPr lang="ru-RU" sz="1600" b="1" dirty="0">
                <a:latin typeface="+mj-lt"/>
              </a:rPr>
              <a:t>: </a:t>
            </a:r>
            <a:r>
              <a:rPr lang="ru-RU" sz="1600" dirty="0">
                <a:latin typeface="+mj-lt"/>
              </a:rPr>
              <a:t>порог для ранней остановки роста дерева. Узел разобьется только в том случае, если его точность будет выше указанного порога. Такой метод может служить в качестве компромисса между минимизацией переобучения (высокое значение, маленькое дерево) и высокой точностью (низкое значение, большое дерево</a:t>
            </a:r>
            <a:r>
              <a:rPr lang="ru-RU" sz="1600" dirty="0" smtClean="0">
                <a:latin typeface="+mj-lt"/>
              </a:rPr>
              <a:t>).</a:t>
            </a:r>
            <a:endParaRPr lang="en-US" sz="1600" dirty="0" smtClean="0">
              <a:latin typeface="+mj-lt"/>
            </a:endParaRPr>
          </a:p>
          <a:p>
            <a:endParaRPr lang="ru-RU" sz="16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 err="1">
                <a:latin typeface="+mj-lt"/>
              </a:rPr>
              <a:t>presort</a:t>
            </a:r>
            <a:r>
              <a:rPr lang="ru-RU" sz="1600" b="1" dirty="0">
                <a:latin typeface="+mj-lt"/>
              </a:rPr>
              <a:t>:</a:t>
            </a:r>
            <a:r>
              <a:rPr lang="ru-RU" sz="1600" dirty="0">
                <a:latin typeface="+mj-lt"/>
              </a:rPr>
              <a:t> выбор того, нужно ли предварительно сортировать данные для ускорения поиска наилучшего разбиения при подборе. Если данные заранее </a:t>
            </a:r>
            <a:r>
              <a:rPr lang="ru-RU" sz="1600" dirty="0" err="1">
                <a:latin typeface="+mj-lt"/>
              </a:rPr>
              <a:t>отсортируются</a:t>
            </a:r>
            <a:r>
              <a:rPr lang="ru-RU" sz="1600" dirty="0">
                <a:latin typeface="+mj-lt"/>
              </a:rPr>
              <a:t> по каждому признаку, то алгоритму обучения будет гораздо проще найти хорошие значения для разбиения.</a:t>
            </a:r>
            <a:endParaRPr lang="ru-RU" sz="1600" b="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2723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 в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50F053-D798-CF47-B9A8-4FCD44C0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#Import Library</a:t>
            </a:r>
            <a:endParaRPr lang="ru-RU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sklearn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tree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#Import other necessary libraries like pandas,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  <a:endParaRPr lang="ru-RU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#Assumed you have, X (predictor) and Y (target) for training data set and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x_test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(predictor) of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test_dataset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 tree object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 =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tree.DecisionTreeClassifier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(criterion='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gini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#for classification, here you can change the algorithm as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gini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entropy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#(information gain) by default it is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gini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#model =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tree.DecisionTreeRegressor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for regression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#Train the model using the training sets and check score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model.fit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 y)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model.score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 y)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#Predict Output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predicted=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model.predict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x_test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673885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ED7688-D759-D34B-B293-856C28D85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9" y="1115330"/>
            <a:ext cx="8964000" cy="45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19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50F053-D798-CF47-B9A8-4FCD44C0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Wikipedia </a:t>
            </a:r>
          </a:p>
          <a:p>
            <a:r>
              <a:rPr lang="en-US" dirty="0">
                <a:solidFill>
                  <a:schemeClr val="bg1"/>
                </a:solidFill>
              </a:rPr>
              <a:t>Intel AI Student Kits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https://software.intel.com/en-us/ai-academy/students/kits/machine-learning-501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https://software.intel.com/en-us/ai-academy/students/kits/ai-501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https://software.intel.com/en-us/ai-academy/students/kits/deep-learning-501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(курс лекций, К.В. Воронцов)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5" tooltip="https://bit.ly/1bCmE3Z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https://bit.ly/1bCmE3Z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</a:t>
            </a:r>
            <a:r>
              <a:rPr lang="ru-RU" b="1" dirty="0">
                <a:solidFill>
                  <a:schemeClr val="bg1"/>
                </a:solidFill>
              </a:rPr>
              <a:t>(</a:t>
            </a:r>
            <a:r>
              <a:rPr lang="ru-RU" dirty="0">
                <a:solidFill>
                  <a:schemeClr val="bg1"/>
                </a:solidFill>
              </a:rPr>
              <a:t>курс лекций, Л.В. Уткин</a:t>
            </a:r>
            <a:r>
              <a:rPr lang="ru-RU" b="1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tema.spbstu.ru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machine_learning</a:t>
            </a:r>
            <a:r>
              <a:rPr lang="en-US" dirty="0">
                <a:solidFill>
                  <a:schemeClr val="bg1"/>
                </a:solidFill>
              </a:rPr>
              <a:t>/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36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50F053-D798-CF47-B9A8-4FCD44C0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Силен, </a:t>
            </a:r>
            <a:r>
              <a:rPr lang="ru-RU" dirty="0" err="1">
                <a:solidFill>
                  <a:schemeClr val="bg1"/>
                </a:solidFill>
              </a:rPr>
              <a:t>Мейсман</a:t>
            </a:r>
            <a:r>
              <a:rPr lang="ru-RU" dirty="0">
                <a:solidFill>
                  <a:schemeClr val="bg1"/>
                </a:solidFill>
              </a:rPr>
              <a:t>, Али. Основы </a:t>
            </a:r>
            <a:r>
              <a:rPr lang="en-US" dirty="0">
                <a:solidFill>
                  <a:schemeClr val="bg1"/>
                </a:solidFill>
              </a:rPr>
              <a:t>Data Science </a:t>
            </a:r>
            <a:r>
              <a:rPr lang="ru-RU" dirty="0">
                <a:solidFill>
                  <a:schemeClr val="bg1"/>
                </a:solidFill>
              </a:rPr>
              <a:t>и </a:t>
            </a:r>
            <a:r>
              <a:rPr lang="en-US" dirty="0">
                <a:solidFill>
                  <a:schemeClr val="bg1"/>
                </a:solidFill>
              </a:rPr>
              <a:t>Big Data. Python </a:t>
            </a:r>
            <a:r>
              <a:rPr lang="ru-RU" dirty="0">
                <a:solidFill>
                  <a:schemeClr val="bg1"/>
                </a:solidFill>
              </a:rPr>
              <a:t>и наука о данных (2017)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Sarkar, Bali, Sharma. Practical Machine Learning with Python (2017)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Рашка. </a:t>
            </a:r>
            <a:r>
              <a:rPr lang="en-US" dirty="0">
                <a:solidFill>
                  <a:schemeClr val="bg1"/>
                </a:solidFill>
              </a:rPr>
              <a:t>Python </a:t>
            </a:r>
            <a:r>
              <a:rPr lang="ru-RU" dirty="0">
                <a:solidFill>
                  <a:schemeClr val="bg1"/>
                </a:solidFill>
              </a:rPr>
              <a:t>и машинное обучение (2017)</a:t>
            </a:r>
          </a:p>
          <a:p>
            <a:r>
              <a:rPr lang="ru-RU" dirty="0">
                <a:solidFill>
                  <a:schemeClr val="bg1"/>
                </a:solidFill>
              </a:rPr>
              <a:t>Николенко, </a:t>
            </a:r>
            <a:r>
              <a:rPr lang="ru-RU" dirty="0" err="1">
                <a:solidFill>
                  <a:schemeClr val="bg1"/>
                </a:solidFill>
              </a:rPr>
              <a:t>Кадурин</a:t>
            </a:r>
            <a:r>
              <a:rPr lang="ru-RU" dirty="0">
                <a:solidFill>
                  <a:schemeClr val="bg1"/>
                </a:solidFill>
              </a:rPr>
              <a:t>, Архангельская. Глубокое обучение. Погружение в мир </a:t>
            </a:r>
            <a:r>
              <a:rPr lang="ru-RU" dirty="0" err="1">
                <a:solidFill>
                  <a:schemeClr val="bg1"/>
                </a:solidFill>
              </a:rPr>
              <a:t>нейронных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сетеи</a:t>
            </a:r>
            <a:r>
              <a:rPr lang="ru-RU" dirty="0">
                <a:solidFill>
                  <a:schemeClr val="bg1"/>
                </a:solidFill>
              </a:rPr>
              <a:t>̆ (2018)</a:t>
            </a:r>
          </a:p>
        </p:txBody>
      </p:sp>
    </p:spTree>
    <p:extLst>
      <p:ext uri="{BB962C8B-B14F-4D97-AF65-F5344CB8AC3E}">
        <p14:creationId xmlns:p14="http://schemas.microsoft.com/office/powerpoint/2010/main" val="1685892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install -c anaconda python-</a:t>
            </a:r>
            <a:r>
              <a:rPr lang="en-US" dirty="0" err="1"/>
              <a:t>graphviz</a:t>
            </a:r>
            <a:r>
              <a:rPr lang="en-US" dirty="0"/>
              <a:t>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531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Медицинская диагностика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836" t="22561" r="13731" b="9753"/>
          <a:stretch/>
        </p:blipFill>
        <p:spPr>
          <a:xfrm>
            <a:off x="719975" y="1799999"/>
            <a:ext cx="7423444" cy="4968000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83357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Пассажиры Титаника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239" t="22463" r="14226" b="14492"/>
          <a:stretch/>
        </p:blipFill>
        <p:spPr>
          <a:xfrm>
            <a:off x="900000" y="1799999"/>
            <a:ext cx="7423452" cy="4968000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308830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Структура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79" t="22466" r="16786" b="14489"/>
          <a:stretch/>
        </p:blipFill>
        <p:spPr>
          <a:xfrm>
            <a:off x="720000" y="1800000"/>
            <a:ext cx="7423448" cy="4968000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21046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Условия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450" t="22464" r="14016" b="14492"/>
          <a:stretch/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807303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Прогноз в листе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80" t="22464" r="16785" b="14492"/>
          <a:stretch/>
        </p:blipFill>
        <p:spPr>
          <a:xfrm>
            <a:off x="900000" y="1800000"/>
            <a:ext cx="7423448" cy="4968000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326314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Решающие деревья. Идея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Классификация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B1F4E-2661-9B49-81AF-0040659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677" t="23915" r="35214" b="2171"/>
          <a:stretch/>
        </p:blipFill>
        <p:spPr>
          <a:xfrm>
            <a:off x="2160000" y="1800000"/>
            <a:ext cx="4578349" cy="4968000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4765044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10482</TotalTime>
  <Words>2288</Words>
  <Application>Microsoft Office PowerPoint</Application>
  <PresentationFormat>Экран (4:3)</PresentationFormat>
  <Paragraphs>228</Paragraphs>
  <Slides>39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Тема Office</vt:lpstr>
      <vt:lpstr>Решающие деревья</vt:lpstr>
      <vt:lpstr>План</vt:lpstr>
      <vt:lpstr>План</vt:lpstr>
      <vt:lpstr>Решающие деревья. Идея Медицинская диагностика</vt:lpstr>
      <vt:lpstr>Решающие деревья. Идея Пассажиры Титаника</vt:lpstr>
      <vt:lpstr>Решающие деревья. Идея Структура</vt:lpstr>
      <vt:lpstr>Решающие деревья. Идея Условия</vt:lpstr>
      <vt:lpstr>Решающие деревья. Идея Прогноз в листе</vt:lpstr>
      <vt:lpstr>Решающие деревья. Идея Классификация</vt:lpstr>
      <vt:lpstr>Решающие деревья. Идея Классификация</vt:lpstr>
      <vt:lpstr>Решающие деревья. Идея Классификация</vt:lpstr>
      <vt:lpstr>Решающие деревья. Идея Классификация</vt:lpstr>
      <vt:lpstr>Решающие деревья. Идея Классификация. Переобучение</vt:lpstr>
      <vt:lpstr>Решающие деревья. Идея Регрессия</vt:lpstr>
      <vt:lpstr>Решающие деревья. Идея Регрессия. Переобучение</vt:lpstr>
      <vt:lpstr>Решающие деревья. Идея Резюме</vt:lpstr>
      <vt:lpstr>План</vt:lpstr>
      <vt:lpstr>Обучение решающих деревьев Переобучение деревьев</vt:lpstr>
      <vt:lpstr>Обучение решающих деревьев Переобучение деревьев</vt:lpstr>
      <vt:lpstr>Обучение решающих деревьев Жадное построение</vt:lpstr>
      <vt:lpstr>Обучение решающих деревьев Критерий останова</vt:lpstr>
      <vt:lpstr>Обучение решающих деревьев Ответ в листе</vt:lpstr>
      <vt:lpstr>Обучение решающих деревьев Резюме</vt:lpstr>
      <vt:lpstr>План</vt:lpstr>
      <vt:lpstr>Критерии останова и стрижка деревьев Критерий останова</vt:lpstr>
      <vt:lpstr>Критерии останова и стрижка деревьев Критерий останова</vt:lpstr>
      <vt:lpstr>Критерии останова и стрижка деревьев Критерий останова</vt:lpstr>
      <vt:lpstr>Критерии останова и стрижка деревьев Критерий останова</vt:lpstr>
      <vt:lpstr>Критерии останова и стрижка деревьев Стрижка деревьев</vt:lpstr>
      <vt:lpstr>Критерии останова и стрижка деревьев Стрижка деревьев</vt:lpstr>
      <vt:lpstr>Критерии останова и стрижка деревьев Резюме</vt:lpstr>
      <vt:lpstr>План</vt:lpstr>
      <vt:lpstr>Решающие деревья в scikit-learn</vt:lpstr>
      <vt:lpstr>Решающие деревья в scikit-learn</vt:lpstr>
      <vt:lpstr>Решающие деревья в scikit-learn</vt:lpstr>
      <vt:lpstr>Презентация PowerPoint</vt:lpstr>
      <vt:lpstr>References:</vt:lpstr>
      <vt:lpstr>References: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 Что под капотом?</dc:title>
  <dc:creator>Пользователь Microsoft Office</dc:creator>
  <cp:lastModifiedBy>Kolenqur</cp:lastModifiedBy>
  <cp:revision>174</cp:revision>
  <dcterms:created xsi:type="dcterms:W3CDTF">2018-09-13T08:05:34Z</dcterms:created>
  <dcterms:modified xsi:type="dcterms:W3CDTF">2019-05-02T15:18:51Z</dcterms:modified>
</cp:coreProperties>
</file>